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  <p:sldMasterId id="2147483648" r:id="rId2"/>
  </p:sldMasterIdLst>
  <p:notesMasterIdLst>
    <p:notesMasterId r:id="rId26"/>
  </p:notesMasterIdLst>
  <p:sldIdLst>
    <p:sldId id="287" r:id="rId3"/>
    <p:sldId id="396" r:id="rId4"/>
    <p:sldId id="389" r:id="rId5"/>
    <p:sldId id="436" r:id="rId6"/>
    <p:sldId id="449" r:id="rId7"/>
    <p:sldId id="439" r:id="rId8"/>
    <p:sldId id="440" r:id="rId9"/>
    <p:sldId id="443" r:id="rId10"/>
    <p:sldId id="442" r:id="rId11"/>
    <p:sldId id="437" r:id="rId12"/>
    <p:sldId id="445" r:id="rId13"/>
    <p:sldId id="446" r:id="rId14"/>
    <p:sldId id="444" r:id="rId15"/>
    <p:sldId id="416" r:id="rId16"/>
    <p:sldId id="438" r:id="rId17"/>
    <p:sldId id="448" r:id="rId18"/>
    <p:sldId id="447" r:id="rId19"/>
    <p:sldId id="417" r:id="rId20"/>
    <p:sldId id="418" r:id="rId21"/>
    <p:sldId id="421" r:id="rId22"/>
    <p:sldId id="392" r:id="rId23"/>
    <p:sldId id="441" r:id="rId24"/>
    <p:sldId id="292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Nunito Sans" panose="020B0604020202020204" charset="0"/>
      <p:regular r:id="rId37"/>
      <p:bold r:id="rId38"/>
      <p:italic r:id="rId39"/>
      <p:boldItalic r:id="rId40"/>
    </p:embeddedFont>
    <p:embeddedFont>
      <p:font typeface="Wingdings 2" panose="05020102010507070707" pitchFamily="18" charset="2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5050"/>
    <a:srgbClr val="1B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A7377D-431C-440B-9048-50641672AB03}">
  <a:tblStyle styleId="{D8A7377D-431C-440B-9048-50641672AB0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499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4323-D7FF-4CE8-BEF6-894599C1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C5CE-7EC7-4CCE-8915-787DE67E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6B1-DE94-424E-A791-CA694C2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C51D-EC91-41CC-A6E1-6F770E2C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E6DD-BBC0-4134-ADB4-7003A1FA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28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00E4-61BD-4491-938B-4C9D432B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AB02A-485C-4667-BB04-F4FC0D194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C94F7-F5F7-46B2-BE40-6C6432C1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BFAE-97EC-41CD-BF60-2EE52356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8BC9B-2230-4C79-899D-71D59B2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22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17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‹nº›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57" r:id="rId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C3654-D2FF-4D8F-A830-B5570AC4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264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B7E06D-4721-46B9-B05C-FEFEA413DC67}"/>
              </a:ext>
            </a:extLst>
          </p:cNvPr>
          <p:cNvSpPr txBox="1">
            <a:spLocks/>
          </p:cNvSpPr>
          <p:nvPr/>
        </p:nvSpPr>
        <p:spPr>
          <a:xfrm>
            <a:off x="946404" y="1371600"/>
            <a:ext cx="4098036" cy="32635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>
              <a:defRPr lang="en-US"/>
            </a:defPPr>
            <a:lvl1pPr marL="0" lvl="0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1pPr>
            <a:lvl2pPr marL="342900" lvl="1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2pPr>
            <a:lvl3pPr marL="685800" lvl="2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3pPr>
            <a:lvl4pPr marL="1028700" lvl="3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4pPr>
            <a:lvl5pPr marL="1371600" lvl="4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5pPr>
            <a:lvl6pPr marL="1714500" lvl="5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6pPr>
            <a:lvl7pPr marL="2057400" lvl="6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7pPr>
            <a:lvl8pPr marL="2400300" lvl="7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8pPr>
            <a:lvl9pPr marL="2743200" lvl="8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B7FB49-6617-4C74-B074-32852B565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32"/>
          <a:stretch/>
        </p:blipFill>
        <p:spPr>
          <a:xfrm>
            <a:off x="813238" y="860517"/>
            <a:ext cx="4359898" cy="5371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BA00AE-3B96-4950-BB60-7AB6B854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376" y="771922"/>
            <a:ext cx="2252663" cy="7334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185E0AB-F926-47ED-86D7-5A9E9AC704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068"/>
          <a:stretch/>
        </p:blipFill>
        <p:spPr>
          <a:xfrm>
            <a:off x="2665095" y="1691289"/>
            <a:ext cx="4429125" cy="84126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6FE5725-18D9-4E98-A219-4F8FDA55D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20" y="2763256"/>
            <a:ext cx="4247574" cy="2929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CCBD31C-44CC-4591-B2EC-6748CDDA5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7918" y="2686925"/>
            <a:ext cx="1600073" cy="54983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C54B009-750C-4370-913A-79A6622D3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605" y="3489167"/>
            <a:ext cx="4247574" cy="29828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9FEE3F0B-9581-4D7B-A652-54B6038E0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7918" y="3400643"/>
            <a:ext cx="1953792" cy="45764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1A3B6D66-399C-4566-A2EE-6326E5FB088F}"/>
              </a:ext>
            </a:extLst>
          </p:cNvPr>
          <p:cNvSpPr txBox="1"/>
          <p:nvPr/>
        </p:nvSpPr>
        <p:spPr>
          <a:xfrm>
            <a:off x="1407319" y="426900"/>
            <a:ext cx="266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Reshape Vs Resize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B8B318A-0E3D-4475-ACCE-2B1CCB327499}"/>
              </a:ext>
            </a:extLst>
          </p:cNvPr>
          <p:cNvSpPr/>
          <p:nvPr/>
        </p:nvSpPr>
        <p:spPr>
          <a:xfrm>
            <a:off x="2346072" y="4039480"/>
            <a:ext cx="48333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Reshape using reshape. Total size must remain the same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490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B7E06D-4721-46B9-B05C-FEFEA413DC67}"/>
              </a:ext>
            </a:extLst>
          </p:cNvPr>
          <p:cNvSpPr txBox="1">
            <a:spLocks/>
          </p:cNvSpPr>
          <p:nvPr/>
        </p:nvSpPr>
        <p:spPr>
          <a:xfrm>
            <a:off x="946404" y="1371600"/>
            <a:ext cx="4098036" cy="32635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>
              <a:defRPr lang="en-US"/>
            </a:defPPr>
            <a:lvl1pPr marL="0" lvl="0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1pPr>
            <a:lvl2pPr marL="342900" lvl="1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2pPr>
            <a:lvl3pPr marL="685800" lvl="2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3pPr>
            <a:lvl4pPr marL="1028700" lvl="3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4pPr>
            <a:lvl5pPr marL="1371600" lvl="4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5pPr>
            <a:lvl6pPr marL="1714500" lvl="5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6pPr>
            <a:lvl7pPr marL="2057400" lvl="6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7pPr>
            <a:lvl8pPr marL="2400300" lvl="7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8pPr>
            <a:lvl9pPr marL="2743200" lvl="8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3C593A-8923-4C35-8069-02646F084474}"/>
              </a:ext>
            </a:extLst>
          </p:cNvPr>
          <p:cNvSpPr txBox="1"/>
          <p:nvPr/>
        </p:nvSpPr>
        <p:spPr>
          <a:xfrm>
            <a:off x="1550889" y="604691"/>
            <a:ext cx="456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 err="1"/>
              <a:t>Newaxis</a:t>
            </a:r>
            <a:r>
              <a:rPr lang="pt-PT" sz="1800" dirty="0"/>
              <a:t> :  </a:t>
            </a:r>
            <a:r>
              <a:rPr lang="pt-PT" sz="1800" dirty="0" err="1"/>
              <a:t>adds</a:t>
            </a:r>
            <a:r>
              <a:rPr lang="pt-PT" sz="1800" dirty="0"/>
              <a:t> a </a:t>
            </a:r>
            <a:r>
              <a:rPr lang="pt-PT" sz="1800" dirty="0" err="1"/>
              <a:t>colum</a:t>
            </a:r>
            <a:r>
              <a:rPr lang="pt-PT" sz="1800" dirty="0"/>
              <a:t> in </a:t>
            </a:r>
            <a:r>
              <a:rPr lang="pt-PT" sz="1800" dirty="0" err="1"/>
              <a:t>the</a:t>
            </a:r>
            <a:r>
              <a:rPr lang="pt-PT" sz="1800" dirty="0"/>
              <a:t> </a:t>
            </a:r>
            <a:r>
              <a:rPr lang="pt-PT" sz="1800" dirty="0" err="1"/>
              <a:t>array</a:t>
            </a:r>
            <a:r>
              <a:rPr lang="pt-PT" sz="1800" dirty="0"/>
              <a:t>  </a:t>
            </a:r>
          </a:p>
          <a:p>
            <a:r>
              <a:rPr lang="pt-PT" sz="1800" dirty="0" err="1"/>
              <a:t>Copy</a:t>
            </a:r>
            <a:r>
              <a:rPr lang="pt-PT" sz="1800" dirty="0"/>
              <a:t> : </a:t>
            </a:r>
            <a:r>
              <a:rPr lang="pt-PT" sz="1800" dirty="0" err="1"/>
              <a:t>copy</a:t>
            </a:r>
            <a:r>
              <a:rPr lang="pt-PT" sz="1800" dirty="0"/>
              <a:t> </a:t>
            </a:r>
            <a:r>
              <a:rPr lang="pt-PT" sz="1800" dirty="0" err="1"/>
              <a:t>the</a:t>
            </a:r>
            <a:r>
              <a:rPr lang="pt-PT" sz="1800" dirty="0"/>
              <a:t> </a:t>
            </a:r>
            <a:r>
              <a:rPr lang="pt-PT" sz="1800" dirty="0" err="1"/>
              <a:t>array</a:t>
            </a:r>
            <a:r>
              <a:rPr lang="pt-PT" sz="1800" dirty="0"/>
              <a:t> to </a:t>
            </a:r>
            <a:r>
              <a:rPr lang="pt-PT" sz="1800" dirty="0" err="1"/>
              <a:t>other</a:t>
            </a:r>
            <a:r>
              <a:rPr lang="pt-PT" sz="1800" dirty="0"/>
              <a:t> </a:t>
            </a:r>
            <a:r>
              <a:rPr lang="pt-PT" sz="1800" dirty="0" err="1"/>
              <a:t>array</a:t>
            </a:r>
            <a:r>
              <a:rPr lang="pt-PT" sz="1800" dirty="0"/>
              <a:t> </a:t>
            </a:r>
            <a:endParaRPr lang="pt-BR" sz="1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06B93F-8B74-4E95-888C-60A0651F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22" y="1363300"/>
            <a:ext cx="3946136" cy="14403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ABACD66-34C1-44DA-8656-17E89CEEE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122" y="2797766"/>
            <a:ext cx="3095625" cy="17634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17E9234-8AC1-4F76-A7AF-B50FD69BB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018" y="3722050"/>
            <a:ext cx="1074570" cy="828172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666C722E-5775-4EE9-AF73-3900F52742BF}"/>
              </a:ext>
            </a:extLst>
          </p:cNvPr>
          <p:cNvSpPr txBox="1"/>
          <p:nvPr/>
        </p:nvSpPr>
        <p:spPr>
          <a:xfrm>
            <a:off x="5490948" y="3411223"/>
            <a:ext cx="137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1FD3677-072F-449F-B9CF-E9EBA6565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37" y="1371600"/>
            <a:ext cx="941530" cy="1354890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022ABDFF-8E70-4D26-83EA-F82CFDF7F273}"/>
              </a:ext>
            </a:extLst>
          </p:cNvPr>
          <p:cNvSpPr txBox="1"/>
          <p:nvPr/>
        </p:nvSpPr>
        <p:spPr>
          <a:xfrm>
            <a:off x="6188327" y="1063823"/>
            <a:ext cx="137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2799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B7E06D-4721-46B9-B05C-FEFEA413DC67}"/>
              </a:ext>
            </a:extLst>
          </p:cNvPr>
          <p:cNvSpPr txBox="1">
            <a:spLocks/>
          </p:cNvSpPr>
          <p:nvPr/>
        </p:nvSpPr>
        <p:spPr>
          <a:xfrm>
            <a:off x="946404" y="1371600"/>
            <a:ext cx="4098036" cy="32635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>
              <a:defRPr lang="en-US"/>
            </a:defPPr>
            <a:lvl1pPr marL="0" lvl="0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1pPr>
            <a:lvl2pPr marL="342900" lvl="1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2pPr>
            <a:lvl3pPr marL="685800" lvl="2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3pPr>
            <a:lvl4pPr marL="1028700" lvl="3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4pPr>
            <a:lvl5pPr marL="1371600" lvl="4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5pPr>
            <a:lvl6pPr marL="1714500" lvl="5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6pPr>
            <a:lvl7pPr marL="2057400" lvl="6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7pPr>
            <a:lvl8pPr marL="2400300" lvl="7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8pPr>
            <a:lvl9pPr marL="2743200" lvl="8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3C593A-8923-4C35-8069-02646F084474}"/>
              </a:ext>
            </a:extLst>
          </p:cNvPr>
          <p:cNvSpPr txBox="1"/>
          <p:nvPr/>
        </p:nvSpPr>
        <p:spPr>
          <a:xfrm>
            <a:off x="1519219" y="397261"/>
            <a:ext cx="632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 err="1"/>
              <a:t>Sorting</a:t>
            </a:r>
            <a:r>
              <a:rPr lang="pt-PT" sz="1800" dirty="0"/>
              <a:t>  : </a:t>
            </a:r>
            <a:r>
              <a:rPr lang="pt-PT" sz="1800" dirty="0" err="1"/>
              <a:t>organizing</a:t>
            </a:r>
            <a:r>
              <a:rPr lang="pt-PT" sz="1800" dirty="0"/>
              <a:t> a </a:t>
            </a:r>
            <a:r>
              <a:rPr lang="pt-PT" sz="1800" dirty="0" err="1"/>
              <a:t>array</a:t>
            </a:r>
            <a:r>
              <a:rPr lang="pt-PT" sz="1800" dirty="0"/>
              <a:t> </a:t>
            </a:r>
            <a:r>
              <a:rPr lang="pt-PT" sz="1800" dirty="0" err="1"/>
              <a:t>using</a:t>
            </a:r>
            <a:r>
              <a:rPr lang="pt-PT" sz="1800" dirty="0"/>
              <a:t> a </a:t>
            </a:r>
            <a:r>
              <a:rPr lang="pt-PT" sz="1800" dirty="0" err="1"/>
              <a:t>specific</a:t>
            </a:r>
            <a:r>
              <a:rPr lang="pt-PT" sz="1800" dirty="0"/>
              <a:t> </a:t>
            </a:r>
            <a:r>
              <a:rPr lang="pt-PT" sz="1800" dirty="0" err="1"/>
              <a:t>parameter</a:t>
            </a:r>
            <a:endParaRPr 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33A5BF-72A6-494E-B407-ED7344B8D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0" y="872429"/>
            <a:ext cx="5293519" cy="10013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B9FCBE7-0031-47FE-ABA3-230464F5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04" y="2837037"/>
            <a:ext cx="4829175" cy="133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49C868A-FB79-465D-9E59-7ECBA3B18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50" y="1951920"/>
            <a:ext cx="5744133" cy="7953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4199DEF-512D-4341-84EC-A5BA647AC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856" y="974209"/>
            <a:ext cx="2447926" cy="794781"/>
          </a:xfrm>
          <a:prstGeom prst="rect">
            <a:avLst/>
          </a:prstGeom>
        </p:spPr>
      </p:pic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FB5D3DCE-6587-4F93-A68D-69E10EEAB6AF}"/>
              </a:ext>
            </a:extLst>
          </p:cNvPr>
          <p:cNvCxnSpPr/>
          <p:nvPr/>
        </p:nvCxnSpPr>
        <p:spPr>
          <a:xfrm>
            <a:off x="6136481" y="1768990"/>
            <a:ext cx="177756" cy="45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1E039E6-ACB0-419C-9093-959C67C3F3E1}"/>
              </a:ext>
            </a:extLst>
          </p:cNvPr>
          <p:cNvSpPr txBox="1"/>
          <p:nvPr/>
        </p:nvSpPr>
        <p:spPr>
          <a:xfrm>
            <a:off x="6314237" y="2090524"/>
            <a:ext cx="1711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Why b is here?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3DD12A3-A013-4E1E-AF2B-7A3B119E0EB1}"/>
              </a:ext>
            </a:extLst>
          </p:cNvPr>
          <p:cNvSpPr/>
          <p:nvPr/>
        </p:nvSpPr>
        <p:spPr>
          <a:xfrm>
            <a:off x="6117064" y="2359341"/>
            <a:ext cx="26854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https://numpy.org/doc/stable/reference/arrays.dtypes.html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EBFCFEB6-865D-4587-9885-C7253B5C8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669" y="3288017"/>
            <a:ext cx="2379422" cy="814348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4EE77F7-84A7-4E26-BD42-D059A4552A7D}"/>
              </a:ext>
            </a:extLst>
          </p:cNvPr>
          <p:cNvSpPr txBox="1"/>
          <p:nvPr/>
        </p:nvSpPr>
        <p:spPr>
          <a:xfrm>
            <a:off x="6314237" y="2950369"/>
            <a:ext cx="2440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How to fix that?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5773DB8-C1FD-4533-BF24-A9A3BDD0FAB0}"/>
              </a:ext>
            </a:extLst>
          </p:cNvPr>
          <p:cNvSpPr txBox="1"/>
          <p:nvPr/>
        </p:nvSpPr>
        <p:spPr>
          <a:xfrm>
            <a:off x="7586355" y="695214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B4CD23A-5953-4DAE-B0FC-0A54A1D0FDA0}"/>
              </a:ext>
            </a:extLst>
          </p:cNvPr>
          <p:cNvSpPr txBox="1"/>
          <p:nvPr/>
        </p:nvSpPr>
        <p:spPr>
          <a:xfrm>
            <a:off x="8012709" y="298865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01475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B7E06D-4721-46B9-B05C-FEFEA413DC67}"/>
              </a:ext>
            </a:extLst>
          </p:cNvPr>
          <p:cNvSpPr txBox="1">
            <a:spLocks/>
          </p:cNvSpPr>
          <p:nvPr/>
        </p:nvSpPr>
        <p:spPr>
          <a:xfrm>
            <a:off x="946404" y="1371600"/>
            <a:ext cx="4098036" cy="32635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>
              <a:defRPr lang="en-US"/>
            </a:defPPr>
            <a:lvl1pPr marL="0" lvl="0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1pPr>
            <a:lvl2pPr marL="342900" lvl="1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2pPr>
            <a:lvl3pPr marL="685800" lvl="2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3pPr>
            <a:lvl4pPr marL="1028700" lvl="3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4pPr>
            <a:lvl5pPr marL="1371600" lvl="4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5pPr>
            <a:lvl6pPr marL="1714500" lvl="5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6pPr>
            <a:lvl7pPr marL="2057400" lvl="6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7pPr>
            <a:lvl8pPr marL="2400300" lvl="7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8pPr>
            <a:lvl9pPr marL="2743200" lvl="8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283521-B4E8-4E05-8744-B93842BB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347" y="1598141"/>
            <a:ext cx="2812941" cy="5558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0D56D08-C9D3-418A-88EF-DEF91A3C7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948" y="1581528"/>
            <a:ext cx="1686832" cy="8651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9700942-ED4A-4E45-82A1-5C9E7ED99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60" y="2532338"/>
            <a:ext cx="3873274" cy="81399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3031809-C1FE-40B9-B24E-BDF6599AD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948" y="2532338"/>
            <a:ext cx="1352550" cy="20097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02C6C29-8367-408E-A0A7-D3FF9663B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457" y="3537225"/>
            <a:ext cx="1817462" cy="70779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00F0CE7-C644-4E03-AE35-15A3911C3D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0445" y="4328218"/>
            <a:ext cx="3359289" cy="25840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8A1647F-5091-45AF-9474-AFF70B4648FC}"/>
              </a:ext>
            </a:extLst>
          </p:cNvPr>
          <p:cNvSpPr txBox="1"/>
          <p:nvPr/>
        </p:nvSpPr>
        <p:spPr>
          <a:xfrm>
            <a:off x="2102347" y="830303"/>
            <a:ext cx="455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Creating Zeros vectors and Matrices </a:t>
            </a:r>
          </a:p>
        </p:txBody>
      </p:sp>
    </p:spTree>
    <p:extLst>
      <p:ext uri="{BB962C8B-B14F-4D97-AF65-F5344CB8AC3E}">
        <p14:creationId xmlns:p14="http://schemas.microsoft.com/office/powerpoint/2010/main" val="546813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922A5A-897A-4081-8C83-E47C7404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2" y="2659991"/>
            <a:ext cx="2332209" cy="196942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996E5E9-60D2-4A35-9BEB-8C6B99FB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1" y="2655066"/>
            <a:ext cx="3296640" cy="196942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06EE309-7730-4A18-8CA0-029514CDC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002" y="1539027"/>
            <a:ext cx="3483167" cy="68451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6781398-6879-43D7-85AA-F458764EC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158" y="1254046"/>
            <a:ext cx="2874509" cy="1034094"/>
          </a:xfrm>
          <a:prstGeom prst="rect">
            <a:avLst/>
          </a:prstGeom>
        </p:spPr>
      </p:pic>
      <p:sp>
        <p:nvSpPr>
          <p:cNvPr id="23" name="TextBox 1">
            <a:extLst>
              <a:ext uri="{FF2B5EF4-FFF2-40B4-BE49-F238E27FC236}">
                <a16:creationId xmlns:a16="http://schemas.microsoft.com/office/drawing/2014/main" id="{FD9CF1AA-57B7-46A1-9288-CA1A2E96ACB0}"/>
              </a:ext>
            </a:extLst>
          </p:cNvPr>
          <p:cNvSpPr txBox="1"/>
          <p:nvPr/>
        </p:nvSpPr>
        <p:spPr>
          <a:xfrm>
            <a:off x="1142852" y="529470"/>
            <a:ext cx="75153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1800" dirty="0">
                <a:ea typeface="ＭＳ Ｐゴシック" panose="020B0600070205080204" pitchFamily="34" charset="-128"/>
              </a:rPr>
              <a:t>Slicing arrays is almost the same as slicing lists, except you can specify multiple dimensions</a:t>
            </a:r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46E803-E634-4466-9C99-D4DB7DFBAE2F}"/>
              </a:ext>
            </a:extLst>
          </p:cNvPr>
          <p:cNvSpPr txBox="1"/>
          <p:nvPr/>
        </p:nvSpPr>
        <p:spPr>
          <a:xfrm>
            <a:off x="4774600" y="236662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ED8331D-D340-47D9-9FD0-455EB6490D13}"/>
              </a:ext>
            </a:extLst>
          </p:cNvPr>
          <p:cNvSpPr txBox="1"/>
          <p:nvPr/>
        </p:nvSpPr>
        <p:spPr>
          <a:xfrm>
            <a:off x="5111946" y="99247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5733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1A9F7A8-CCA5-49A9-8B3C-99C2259F06B9}"/>
              </a:ext>
            </a:extLst>
          </p:cNvPr>
          <p:cNvSpPr>
            <a:spLocks noGrp="1"/>
          </p:cNvSpPr>
          <p:nvPr/>
        </p:nvSpPr>
        <p:spPr>
          <a:xfrm>
            <a:off x="1092060" y="741209"/>
            <a:ext cx="6421523" cy="2710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x[0,0]  	# top-left element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x[0,-1] 	# first row, last column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x[0,:]	# first row (many entries)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x[:,0]	# first column (many entries)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Notes:</a:t>
            </a:r>
          </a:p>
          <a:p>
            <a:pPr lvl="1">
              <a:lnSpc>
                <a:spcPct val="17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Zero-indexing</a:t>
            </a:r>
          </a:p>
          <a:p>
            <a:pPr lvl="1">
              <a:lnSpc>
                <a:spcPct val="17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Multi-dimensional indices are comma-separated (i.e., a tuple)</a:t>
            </a:r>
          </a:p>
          <a:p>
            <a:pPr lvl="1">
              <a:lnSpc>
                <a:spcPct val="17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Writing to a slice overwrites the original array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C176D1D-6BC1-4435-9184-7CD88CE32A3D}"/>
              </a:ext>
            </a:extLst>
          </p:cNvPr>
          <p:cNvSpPr/>
          <p:nvPr/>
        </p:nvSpPr>
        <p:spPr>
          <a:xfrm>
            <a:off x="1504136" y="3899703"/>
            <a:ext cx="6135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5257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305411-A838-4C50-804E-E8D4C588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755" y="855245"/>
            <a:ext cx="2703354" cy="7790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B6D5F5-960C-4123-8E63-52768597F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25" y="1978389"/>
            <a:ext cx="3325338" cy="118672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1A0A274-38B4-4148-80F8-1438D2037D41}"/>
              </a:ext>
            </a:extLst>
          </p:cNvPr>
          <p:cNvSpPr txBox="1"/>
          <p:nvPr/>
        </p:nvSpPr>
        <p:spPr>
          <a:xfrm>
            <a:off x="2043113" y="384519"/>
            <a:ext cx="324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Concatenation, vstack, hstack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CB7F00-A775-47FD-B3E3-F8CEAF4B1E26}"/>
              </a:ext>
            </a:extLst>
          </p:cNvPr>
          <p:cNvSpPr txBox="1"/>
          <p:nvPr/>
        </p:nvSpPr>
        <p:spPr>
          <a:xfrm>
            <a:off x="6492332" y="1654586"/>
            <a:ext cx="89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6AC22F-FB3B-4221-BA95-A3D47935D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66" y="854496"/>
            <a:ext cx="4796823" cy="18967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15189B8-2C21-4E1C-AB51-A2CDE4964B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901"/>
          <a:stretch/>
        </p:blipFill>
        <p:spPr>
          <a:xfrm>
            <a:off x="1092060" y="3477668"/>
            <a:ext cx="3325338" cy="93944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07E61F-535C-4768-9263-87A777CBD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571232"/>
            <a:ext cx="850770" cy="73963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16608F-144E-4688-9087-FF78686F3BB4}"/>
              </a:ext>
            </a:extLst>
          </p:cNvPr>
          <p:cNvSpPr txBox="1"/>
          <p:nvPr/>
        </p:nvSpPr>
        <p:spPr>
          <a:xfrm>
            <a:off x="4572000" y="3263455"/>
            <a:ext cx="89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98214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609131-F53B-4800-ABAD-58E08867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11" y="2107337"/>
            <a:ext cx="2126519" cy="11462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EA62A52-90E9-4036-B326-0D8AD86A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709" y="2448472"/>
            <a:ext cx="1339651" cy="7291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9377C67-A182-4EC0-B9E6-C2585B729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753" y="3327343"/>
            <a:ext cx="1402352" cy="4972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6B0E0B7-D76B-4ECB-8D1F-C7926D89A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710" y="3235786"/>
            <a:ext cx="1339651" cy="71083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595FBC9-F0EB-4B95-86A7-953B8EB51031}"/>
              </a:ext>
            </a:extLst>
          </p:cNvPr>
          <p:cNvSpPr txBox="1"/>
          <p:nvPr/>
        </p:nvSpPr>
        <p:spPr>
          <a:xfrm>
            <a:off x="2427311" y="529649"/>
            <a:ext cx="475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Ones,, zeros_like, ones_like, eye, empty, full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DE7719-49A3-4851-A7CE-48C09DA00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857" y="4118951"/>
            <a:ext cx="2641066" cy="4686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F10172F-73A3-46E0-B38C-3DC2141B2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431" y="4077526"/>
            <a:ext cx="3257550" cy="6169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944EC7F-F61E-4E3C-91D3-4367F0274B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4952" y="993436"/>
            <a:ext cx="4154095" cy="10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33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CC3EF7-4933-4CF7-972F-71290692D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4" y="1457317"/>
            <a:ext cx="3464860" cy="1141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7DF224-E255-493E-B9B1-01147B425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831" y="1339462"/>
            <a:ext cx="4505737" cy="127852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1A0A274-38B4-4148-80F8-1438D2037D41}"/>
              </a:ext>
            </a:extLst>
          </p:cNvPr>
          <p:cNvSpPr txBox="1"/>
          <p:nvPr/>
        </p:nvSpPr>
        <p:spPr>
          <a:xfrm>
            <a:off x="2043113" y="384519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Astype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CE0BBF-4F73-456E-8F42-06964C026B73}"/>
              </a:ext>
            </a:extLst>
          </p:cNvPr>
          <p:cNvSpPr txBox="1"/>
          <p:nvPr/>
        </p:nvSpPr>
        <p:spPr>
          <a:xfrm>
            <a:off x="5599248" y="1045772"/>
            <a:ext cx="89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21183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48F7174-5309-49B1-9466-E9DC0D0B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956" y="1175874"/>
            <a:ext cx="3183845" cy="43711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FDC092A-2B56-4125-A279-94681BF82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219" y="1685112"/>
            <a:ext cx="3183845" cy="188639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41A501C-103D-42CE-B001-58C48DD70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002" y="1207005"/>
            <a:ext cx="2933911" cy="61101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D593233-8714-4E53-B1C9-F92D6B7ED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80" y="1940454"/>
            <a:ext cx="4629003" cy="33486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88CDAC9-AE5F-4908-8F9E-8B6A60577F47}"/>
              </a:ext>
            </a:extLst>
          </p:cNvPr>
          <p:cNvSpPr txBox="1"/>
          <p:nvPr/>
        </p:nvSpPr>
        <p:spPr>
          <a:xfrm>
            <a:off x="2264569" y="555314"/>
            <a:ext cx="356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Random Numbers </a:t>
            </a:r>
          </a:p>
        </p:txBody>
      </p:sp>
    </p:spTree>
    <p:extLst>
      <p:ext uri="{BB962C8B-B14F-4D97-AF65-F5344CB8AC3E}">
        <p14:creationId xmlns:p14="http://schemas.microsoft.com/office/powerpoint/2010/main" val="275391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BF8A78C-F3C4-4204-B83A-EB596770D80A}"/>
              </a:ext>
            </a:extLst>
          </p:cNvPr>
          <p:cNvSpPr/>
          <p:nvPr/>
        </p:nvSpPr>
        <p:spPr>
          <a:xfrm>
            <a:off x="1493045" y="2002545"/>
            <a:ext cx="64530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NumPy and Matplotlib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88293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D95BE4-8E20-4270-9471-1C53B3C64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4" y="1179781"/>
            <a:ext cx="4484914" cy="1040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6B21A41-3212-4298-8E60-83462EE64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57" y="1337775"/>
            <a:ext cx="2532743" cy="7245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EDC4AC-0B19-401C-AF5E-10FD24A34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279" y="2434708"/>
            <a:ext cx="3448504" cy="3269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6D06E27-8C78-4D1D-A206-6728E1E82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257" y="2384205"/>
            <a:ext cx="2381636" cy="5312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5F44BFF-80F1-4785-8215-6CA0C989F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120" y="3001107"/>
            <a:ext cx="2837856" cy="15460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59D020A-5C6F-4D5E-9B8A-C098B38C3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7191" y="3021225"/>
            <a:ext cx="1386114" cy="148646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5ECA81C-3F6B-47DF-BFA7-D72E48EDF1F3}"/>
              </a:ext>
            </a:extLst>
          </p:cNvPr>
          <p:cNvSpPr txBox="1"/>
          <p:nvPr/>
        </p:nvSpPr>
        <p:spPr>
          <a:xfrm>
            <a:off x="1893094" y="435769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Usefull funcionality </a:t>
            </a:r>
          </a:p>
        </p:txBody>
      </p:sp>
    </p:spTree>
    <p:extLst>
      <p:ext uri="{BB962C8B-B14F-4D97-AF65-F5344CB8AC3E}">
        <p14:creationId xmlns:p14="http://schemas.microsoft.com/office/powerpoint/2010/main" val="1496291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207D3AB-A900-46D5-B47C-0CF9F05F9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A5175F8-C0F2-41BE-8B13-9AACB2844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3" y="311678"/>
            <a:ext cx="8091714" cy="39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0097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207D3AB-A900-46D5-B47C-0CF9F05F9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C9991E4-4436-4B35-8C26-8A6CCAFA5853}"/>
              </a:ext>
            </a:extLst>
          </p:cNvPr>
          <p:cNvSpPr/>
          <p:nvPr/>
        </p:nvSpPr>
        <p:spPr>
          <a:xfrm>
            <a:off x="471486" y="4566437"/>
            <a:ext cx="7373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https://pillow.readthedocs.io/en/stable/handbook/concepts.html#concept-modes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B94DBA-FB2A-4293-B6C5-A19419972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08" y="821531"/>
            <a:ext cx="6676753" cy="353991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843B511-4B34-41DB-A657-896E86FE9D26}"/>
              </a:ext>
            </a:extLst>
          </p:cNvPr>
          <p:cNvSpPr txBox="1"/>
          <p:nvPr/>
        </p:nvSpPr>
        <p:spPr>
          <a:xfrm>
            <a:off x="2071688" y="335756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Imaging Processing </a:t>
            </a:r>
          </a:p>
        </p:txBody>
      </p:sp>
    </p:spTree>
    <p:extLst>
      <p:ext uri="{BB962C8B-B14F-4D97-AF65-F5344CB8AC3E}">
        <p14:creationId xmlns:p14="http://schemas.microsoft.com/office/powerpoint/2010/main" val="74336475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B7E06D-4721-46B9-B05C-FEFEA413DC67}"/>
              </a:ext>
            </a:extLst>
          </p:cNvPr>
          <p:cNvSpPr txBox="1">
            <a:spLocks/>
          </p:cNvSpPr>
          <p:nvPr/>
        </p:nvSpPr>
        <p:spPr>
          <a:xfrm>
            <a:off x="884221" y="1194170"/>
            <a:ext cx="4952951" cy="32635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>
              <a:defRPr lang="en-US"/>
            </a:defPPr>
            <a:lvl1pPr marL="0" lvl="0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1pPr>
            <a:lvl2pPr marL="342900" lvl="1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2pPr>
            <a:lvl3pPr marL="685800" lvl="2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3pPr>
            <a:lvl4pPr marL="1028700" lvl="3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4pPr>
            <a:lvl5pPr marL="1371600" lvl="4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5pPr>
            <a:lvl6pPr marL="1714500" lvl="5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6pPr>
            <a:lvl7pPr marL="2057400" lvl="6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7pPr>
            <a:lvl8pPr marL="2400300" lvl="7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8pPr>
            <a:lvl9pPr marL="2743200" lvl="8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9pPr>
          </a:lstStyle>
          <a:p>
            <a:r>
              <a:rPr lang="en-US" sz="1600" i="0" dirty="0" err="1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  <a:sym typeface="Arial"/>
              </a:rPr>
              <a:t>Numpy</a:t>
            </a:r>
            <a:r>
              <a:rPr lang="en-US" sz="1600" i="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  <a:sym typeface="Arial"/>
              </a:rPr>
              <a:t> Features:</a:t>
            </a:r>
          </a:p>
          <a:p>
            <a:pPr lvl="1"/>
            <a:r>
              <a:rPr lang="en-US" sz="1600" i="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  <a:sym typeface="Arial"/>
              </a:rPr>
              <a:t>Typed multidimensional arrays (vector, matrices)</a:t>
            </a:r>
          </a:p>
          <a:p>
            <a:pPr lvl="1"/>
            <a:r>
              <a:rPr lang="en-US" sz="1600" i="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  <a:sym typeface="Arial"/>
              </a:rPr>
              <a:t>Fast numerical computations (matrix math)</a:t>
            </a:r>
          </a:p>
          <a:p>
            <a:pPr lvl="1"/>
            <a:r>
              <a:rPr lang="en-US" sz="1600" i="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  <a:sym typeface="Arial"/>
              </a:rPr>
              <a:t>High-level math functions</a:t>
            </a:r>
          </a:p>
          <a:p>
            <a:pPr lvl="1"/>
            <a:r>
              <a:rPr lang="en-US" sz="1600" i="0" dirty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/>
                <a:sym typeface="Arial"/>
              </a:rPr>
              <a:t>Open Source  </a:t>
            </a:r>
          </a:p>
          <a:p>
            <a:pPr lvl="1"/>
            <a:endParaRPr lang="en-US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A9A336E-1E88-4E9F-9F8E-274F169D3EB0}"/>
              </a:ext>
            </a:extLst>
          </p:cNvPr>
          <p:cNvSpPr/>
          <p:nvPr/>
        </p:nvSpPr>
        <p:spPr>
          <a:xfrm>
            <a:off x="818957" y="664913"/>
            <a:ext cx="74254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Why </a:t>
            </a:r>
            <a:r>
              <a:rPr lang="en-US" sz="1600" dirty="0" err="1"/>
              <a:t>Numpy</a:t>
            </a:r>
            <a:r>
              <a:rPr lang="en-US" sz="1600" dirty="0"/>
              <a:t>?</a:t>
            </a:r>
          </a:p>
          <a:p>
            <a:r>
              <a:rPr lang="en-US" altLang="pt-BR" sz="1600" dirty="0">
                <a:ea typeface="ＭＳ Ｐゴシック" panose="020B0600070205080204" pitchFamily="34" charset="-128"/>
              </a:rPr>
              <a:t>NumPy is the fundamental package needed for scientific computing with Python</a:t>
            </a:r>
            <a:endParaRPr lang="pt-BR" sz="1600" dirty="0"/>
          </a:p>
        </p:txBody>
      </p:sp>
      <p:pic>
        <p:nvPicPr>
          <p:cNvPr id="1026" name="Picture 2" descr="Matrizes e Determinantes - Guia Estudo">
            <a:extLst>
              <a:ext uri="{FF2B5EF4-FFF2-40B4-BE49-F238E27FC236}">
                <a16:creationId xmlns:a16="http://schemas.microsoft.com/office/drawing/2014/main" id="{47B89128-EA40-42BC-AD90-93644522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3" y="2424897"/>
            <a:ext cx="4756345" cy="108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4">
            <a:extLst>
              <a:ext uri="{FF2B5EF4-FFF2-40B4-BE49-F238E27FC236}">
                <a16:creationId xmlns:a16="http://schemas.microsoft.com/office/drawing/2014/main" id="{43B69DD2-0FDD-4460-8894-E785E86E9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096130"/>
              </p:ext>
            </p:extLst>
          </p:nvPr>
        </p:nvGraphicFramePr>
        <p:xfrm>
          <a:off x="6292733" y="3092532"/>
          <a:ext cx="1838631" cy="741680"/>
        </p:xfrm>
        <a:graphic>
          <a:graphicData uri="http://schemas.openxmlformats.org/drawingml/2006/table">
            <a:tbl>
              <a:tblPr firstRow="1" bandRow="1">
                <a:tableStyleId>{D8A7377D-431C-440B-9048-50641672AB03}</a:tableStyleId>
              </a:tblPr>
              <a:tblGrid>
                <a:gridCol w="612877">
                  <a:extLst>
                    <a:ext uri="{9D8B030D-6E8A-4147-A177-3AD203B41FA5}">
                      <a16:colId xmlns:a16="http://schemas.microsoft.com/office/drawing/2014/main" val="636222079"/>
                    </a:ext>
                  </a:extLst>
                </a:gridCol>
                <a:gridCol w="612877">
                  <a:extLst>
                    <a:ext uri="{9D8B030D-6E8A-4147-A177-3AD203B41FA5}">
                      <a16:colId xmlns:a16="http://schemas.microsoft.com/office/drawing/2014/main" val="1697631883"/>
                    </a:ext>
                  </a:extLst>
                </a:gridCol>
                <a:gridCol w="612877">
                  <a:extLst>
                    <a:ext uri="{9D8B030D-6E8A-4147-A177-3AD203B41FA5}">
                      <a16:colId xmlns:a16="http://schemas.microsoft.com/office/drawing/2014/main" val="275112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34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76864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58977B95-3398-41FC-9380-3C852ADFDD5F}"/>
              </a:ext>
            </a:extLst>
          </p:cNvPr>
          <p:cNvSpPr txBox="1"/>
          <p:nvPr/>
        </p:nvSpPr>
        <p:spPr>
          <a:xfrm>
            <a:off x="6721393" y="1743191"/>
            <a:ext cx="192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Project  done in years </a:t>
            </a:r>
          </a:p>
        </p:txBody>
      </p:sp>
      <p:sp>
        <p:nvSpPr>
          <p:cNvPr id="7" name="Chaveta à esquerda 6">
            <a:extLst>
              <a:ext uri="{FF2B5EF4-FFF2-40B4-BE49-F238E27FC236}">
                <a16:creationId xmlns:a16="http://schemas.microsoft.com/office/drawing/2014/main" id="{4E0B0840-30BC-494D-90EC-5D9387587439}"/>
              </a:ext>
            </a:extLst>
          </p:cNvPr>
          <p:cNvSpPr/>
          <p:nvPr/>
        </p:nvSpPr>
        <p:spPr>
          <a:xfrm>
            <a:off x="5776783" y="3057342"/>
            <a:ext cx="182322" cy="812059"/>
          </a:xfrm>
          <a:prstGeom prst="leftBrace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A6936E-3EBA-4094-B038-2E1830C0B870}"/>
              </a:ext>
            </a:extLst>
          </p:cNvPr>
          <p:cNvSpPr txBox="1"/>
          <p:nvPr/>
        </p:nvSpPr>
        <p:spPr>
          <a:xfrm>
            <a:off x="4780490" y="3321494"/>
            <a:ext cx="1120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Employee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6794E36-B70F-4AD8-98CB-B560462444B0}"/>
              </a:ext>
            </a:extLst>
          </p:cNvPr>
          <p:cNvSpPr txBox="1"/>
          <p:nvPr/>
        </p:nvSpPr>
        <p:spPr>
          <a:xfrm>
            <a:off x="6845757" y="4242457"/>
            <a:ext cx="1838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Notas</a:t>
            </a:r>
          </a:p>
        </p:txBody>
      </p:sp>
      <p:sp>
        <p:nvSpPr>
          <p:cNvPr id="11" name="Chaveta à esquerda 10">
            <a:extLst>
              <a:ext uri="{FF2B5EF4-FFF2-40B4-BE49-F238E27FC236}">
                <a16:creationId xmlns:a16="http://schemas.microsoft.com/office/drawing/2014/main" id="{708B6083-0DCE-43E7-A9B3-1F3991BF7AEC}"/>
              </a:ext>
            </a:extLst>
          </p:cNvPr>
          <p:cNvSpPr/>
          <p:nvPr/>
        </p:nvSpPr>
        <p:spPr>
          <a:xfrm rot="5400000">
            <a:off x="7555000" y="1312971"/>
            <a:ext cx="242332" cy="184738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haveta à esquerda 24">
            <a:extLst>
              <a:ext uri="{FF2B5EF4-FFF2-40B4-BE49-F238E27FC236}">
                <a16:creationId xmlns:a16="http://schemas.microsoft.com/office/drawing/2014/main" id="{C4BC43AC-413A-4A23-89A2-F34707863BA2}"/>
              </a:ext>
            </a:extLst>
          </p:cNvPr>
          <p:cNvSpPr/>
          <p:nvPr/>
        </p:nvSpPr>
        <p:spPr>
          <a:xfrm rot="16200000">
            <a:off x="7086506" y="3114642"/>
            <a:ext cx="242332" cy="184738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E3C3408-B514-4EE9-9E5A-4F7C6C9A846B}"/>
              </a:ext>
            </a:extLst>
          </p:cNvPr>
          <p:cNvSpPr txBox="1"/>
          <p:nvPr/>
        </p:nvSpPr>
        <p:spPr>
          <a:xfrm>
            <a:off x="5967550" y="3100914"/>
            <a:ext cx="224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  <a:p>
            <a:endParaRPr lang="pt-BR" dirty="0"/>
          </a:p>
          <a:p>
            <a:r>
              <a:rPr lang="pt-BR" dirty="0"/>
              <a:t>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E356204-D235-492D-87E3-ED85F4259E19}"/>
              </a:ext>
            </a:extLst>
          </p:cNvPr>
          <p:cNvSpPr txBox="1"/>
          <p:nvPr/>
        </p:nvSpPr>
        <p:spPr>
          <a:xfrm>
            <a:off x="6361701" y="2445716"/>
            <a:ext cx="224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  <a:p>
            <a:endParaRPr lang="pt-BR" dirty="0"/>
          </a:p>
          <a:p>
            <a:r>
              <a:rPr lang="pt-BR" dirty="0"/>
              <a:t>1</a:t>
            </a:r>
          </a:p>
        </p:txBody>
      </p:sp>
      <p:graphicFrame>
        <p:nvGraphicFramePr>
          <p:cNvPr id="30" name="Tabela 4">
            <a:extLst>
              <a:ext uri="{FF2B5EF4-FFF2-40B4-BE49-F238E27FC236}">
                <a16:creationId xmlns:a16="http://schemas.microsoft.com/office/drawing/2014/main" id="{086E105B-18A4-47E3-95BC-35CBD9E1F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067638"/>
              </p:ext>
            </p:extLst>
          </p:nvPr>
        </p:nvGraphicFramePr>
        <p:xfrm>
          <a:off x="6748626" y="2448576"/>
          <a:ext cx="1838631" cy="741680"/>
        </p:xfrm>
        <a:graphic>
          <a:graphicData uri="http://schemas.openxmlformats.org/drawingml/2006/table">
            <a:tbl>
              <a:tblPr firstRow="1" bandRow="1">
                <a:tableStyleId>{D8A7377D-431C-440B-9048-50641672AB03}</a:tableStyleId>
              </a:tblPr>
              <a:tblGrid>
                <a:gridCol w="612877">
                  <a:extLst>
                    <a:ext uri="{9D8B030D-6E8A-4147-A177-3AD203B41FA5}">
                      <a16:colId xmlns:a16="http://schemas.microsoft.com/office/drawing/2014/main" val="636222079"/>
                    </a:ext>
                  </a:extLst>
                </a:gridCol>
                <a:gridCol w="612877">
                  <a:extLst>
                    <a:ext uri="{9D8B030D-6E8A-4147-A177-3AD203B41FA5}">
                      <a16:colId xmlns:a16="http://schemas.microsoft.com/office/drawing/2014/main" val="1697631883"/>
                    </a:ext>
                  </a:extLst>
                </a:gridCol>
                <a:gridCol w="612877">
                  <a:extLst>
                    <a:ext uri="{9D8B030D-6E8A-4147-A177-3AD203B41FA5}">
                      <a16:colId xmlns:a16="http://schemas.microsoft.com/office/drawing/2014/main" val="275112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634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9768641"/>
                  </a:ext>
                </a:extLst>
              </a:tr>
            </a:tbl>
          </a:graphicData>
        </a:graphic>
      </p:graphicFrame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8112C10C-92B0-4290-B19B-9986D5995FBB}"/>
              </a:ext>
            </a:extLst>
          </p:cNvPr>
          <p:cNvCxnSpPr/>
          <p:nvPr/>
        </p:nvCxnSpPr>
        <p:spPr>
          <a:xfrm flipH="1">
            <a:off x="6059980" y="2665408"/>
            <a:ext cx="301721" cy="278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834A577A-AB77-4D55-975B-55C40AE3FC4D}"/>
              </a:ext>
            </a:extLst>
          </p:cNvPr>
          <p:cNvSpPr/>
          <p:nvPr/>
        </p:nvSpPr>
        <p:spPr>
          <a:xfrm>
            <a:off x="6654231" y="2372351"/>
            <a:ext cx="1962995" cy="81790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DBD8E062-2137-4C26-8501-972B52020D41}"/>
              </a:ext>
            </a:extLst>
          </p:cNvPr>
          <p:cNvSpPr/>
          <p:nvPr/>
        </p:nvSpPr>
        <p:spPr>
          <a:xfrm>
            <a:off x="6241410" y="3080512"/>
            <a:ext cx="2002978" cy="82953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644F4A20-C54E-49EE-9765-C01F205C9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98" y="3801842"/>
            <a:ext cx="5493619" cy="532325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63996C18-ED42-459C-A1F5-1A26F64D0C1E}"/>
              </a:ext>
            </a:extLst>
          </p:cNvPr>
          <p:cNvSpPr/>
          <p:nvPr/>
        </p:nvSpPr>
        <p:spPr>
          <a:xfrm>
            <a:off x="2263140" y="3776485"/>
            <a:ext cx="3008203" cy="311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1D0B124-7B1B-49FE-8486-A0093B8B2558}"/>
              </a:ext>
            </a:extLst>
          </p:cNvPr>
          <p:cNvSpPr/>
          <p:nvPr/>
        </p:nvSpPr>
        <p:spPr>
          <a:xfrm>
            <a:off x="2393561" y="4112813"/>
            <a:ext cx="3383222" cy="31148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75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B7E06D-4721-46B9-B05C-FEFEA413DC67}"/>
              </a:ext>
            </a:extLst>
          </p:cNvPr>
          <p:cNvSpPr txBox="1">
            <a:spLocks/>
          </p:cNvSpPr>
          <p:nvPr/>
        </p:nvSpPr>
        <p:spPr>
          <a:xfrm>
            <a:off x="946404" y="1110628"/>
            <a:ext cx="4098036" cy="352447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>
              <a:defRPr lang="en-US"/>
            </a:defPPr>
            <a:lvl1pPr marL="0" lvl="0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1pPr>
            <a:lvl2pPr marL="342900" lvl="1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2pPr>
            <a:lvl3pPr marL="685800" lvl="2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3pPr>
            <a:lvl4pPr marL="1028700" lvl="3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4pPr>
            <a:lvl5pPr marL="1371600" lvl="4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5pPr>
            <a:lvl6pPr marL="1714500" lvl="5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6pPr>
            <a:lvl7pPr marL="2057400" lvl="6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7pPr>
            <a:lvl8pPr marL="2400300" lvl="7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8pPr>
            <a:lvl9pPr marL="2743200" lvl="8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F12C574-986E-4181-B74A-F6558E92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43" y="1701445"/>
            <a:ext cx="818890" cy="2524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D82FEB-7F9F-494E-B8D3-E24EAE1AE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796" y="2890774"/>
            <a:ext cx="2184120" cy="44714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09D8F3-7B2C-4D91-8894-48D4F785AA49}"/>
              </a:ext>
            </a:extLst>
          </p:cNvPr>
          <p:cNvSpPr txBox="1"/>
          <p:nvPr/>
        </p:nvSpPr>
        <p:spPr>
          <a:xfrm>
            <a:off x="3767580" y="2806408"/>
            <a:ext cx="387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# show all available methods to manipulate np and np. array respectively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047648E-FF06-4174-9AFC-9E576B8D7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71" y="1246119"/>
            <a:ext cx="2441609" cy="93625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8A0F647-40FC-43D7-A999-111AB955A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440" y="1302393"/>
            <a:ext cx="3344182" cy="838717"/>
          </a:xfrm>
          <a:prstGeom prst="rect">
            <a:avLst/>
          </a:prstGeom>
        </p:spPr>
      </p:pic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877D34FD-ECBB-413F-81F3-87BF0DA90D57}"/>
              </a:ext>
            </a:extLst>
          </p:cNvPr>
          <p:cNvCxnSpPr/>
          <p:nvPr/>
        </p:nvCxnSpPr>
        <p:spPr>
          <a:xfrm>
            <a:off x="3592286" y="2061990"/>
            <a:ext cx="1349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D3484B8-B3B6-4390-83A5-794FE9C2558A}"/>
              </a:ext>
            </a:extLst>
          </p:cNvPr>
          <p:cNvSpPr txBox="1"/>
          <p:nvPr/>
        </p:nvSpPr>
        <p:spPr>
          <a:xfrm>
            <a:off x="5015659" y="956739"/>
            <a:ext cx="137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3C3F6B4-E291-49F1-9585-A58F791FC72B}"/>
              </a:ext>
            </a:extLst>
          </p:cNvPr>
          <p:cNvSpPr txBox="1"/>
          <p:nvPr/>
        </p:nvSpPr>
        <p:spPr>
          <a:xfrm>
            <a:off x="3388013" y="1382004"/>
            <a:ext cx="137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59863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B7E06D-4721-46B9-B05C-FEFEA413DC67}"/>
              </a:ext>
            </a:extLst>
          </p:cNvPr>
          <p:cNvSpPr txBox="1">
            <a:spLocks/>
          </p:cNvSpPr>
          <p:nvPr/>
        </p:nvSpPr>
        <p:spPr>
          <a:xfrm>
            <a:off x="946404" y="1110628"/>
            <a:ext cx="4098036" cy="352447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>
              <a:defRPr lang="en-US"/>
            </a:defPPr>
            <a:lvl1pPr marL="0" lvl="0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1pPr>
            <a:lvl2pPr marL="342900" lvl="1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2pPr>
            <a:lvl3pPr marL="685800" lvl="2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3pPr>
            <a:lvl4pPr marL="1028700" lvl="3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4pPr>
            <a:lvl5pPr marL="1371600" lvl="4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5pPr>
            <a:lvl6pPr marL="1714500" lvl="5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6pPr>
            <a:lvl7pPr marL="2057400" lvl="6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7pPr>
            <a:lvl8pPr marL="2400300" lvl="7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8pPr>
            <a:lvl9pPr marL="2743200" lvl="8" indent="-228600" algn="l" defTabSz="3429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364CD37-EE24-4C69-B839-554D24DDC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0" b="13150"/>
          <a:stretch/>
        </p:blipFill>
        <p:spPr>
          <a:xfrm>
            <a:off x="403247" y="946975"/>
            <a:ext cx="6225675" cy="32235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A510A71-F8A8-4DF1-8B57-FD5B2CB78870}"/>
              </a:ext>
            </a:extLst>
          </p:cNvPr>
          <p:cNvSpPr txBox="1"/>
          <p:nvPr/>
        </p:nvSpPr>
        <p:spPr>
          <a:xfrm>
            <a:off x="1506342" y="322408"/>
            <a:ext cx="3719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Getting help:</a:t>
            </a:r>
          </a:p>
          <a:p>
            <a:r>
              <a:rPr lang="pt-BR" sz="1800" dirty="0"/>
              <a:t>Ctrl-I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560C63-DA55-4D54-8E8B-AB6E3D276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74" y="1026534"/>
            <a:ext cx="3807619" cy="22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27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794878"/>
            <a:ext cx="548700" cy="393600"/>
          </a:xfrm>
        </p:spPr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082A0B6-D391-4966-89D4-50C075BDBC4F}"/>
              </a:ext>
            </a:extLst>
          </p:cNvPr>
          <p:cNvSpPr/>
          <p:nvPr/>
        </p:nvSpPr>
        <p:spPr>
          <a:xfrm>
            <a:off x="808137" y="584870"/>
            <a:ext cx="7787163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pt-BR" sz="1600" dirty="0">
                <a:ea typeface="ＭＳ Ｐゴシック" panose="020B0600070205080204" pitchFamily="34" charset="-128"/>
              </a:rPr>
              <a:t>Arrays are a homogeneous collection of exactly the same data-type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Arrays can have any number of dimensions, including zero (a scalar).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Arrays are typed: np.uint8, np.int64, np.float32, np.float64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4867E6A-AAD2-4588-BE26-E638D06E1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62" y="1832826"/>
            <a:ext cx="6069330" cy="7665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D91B0A1-D6DD-43AC-8ED1-89CE06B8FEAF}"/>
              </a:ext>
            </a:extLst>
          </p:cNvPr>
          <p:cNvSpPr txBox="1"/>
          <p:nvPr/>
        </p:nvSpPr>
        <p:spPr>
          <a:xfrm>
            <a:off x="1302996" y="2599413"/>
            <a:ext cx="676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Array Attributes: </a:t>
            </a:r>
          </a:p>
          <a:p>
            <a:endParaRPr lang="pt-BR" dirty="0"/>
          </a:p>
          <a:p>
            <a:r>
              <a:rPr lang="pt-BR" dirty="0"/>
              <a:t>      students.shape        #(2, 2, 3)  2 blocks, 2 lines, 3 elements</a:t>
            </a:r>
          </a:p>
          <a:p>
            <a:r>
              <a:rPr lang="pt-BR" dirty="0"/>
              <a:t>      students.nbytes       # </a:t>
            </a:r>
            <a:r>
              <a:rPr lang="pt-BR"/>
              <a:t>12  shape *itemsize</a:t>
            </a:r>
            <a:endParaRPr lang="pt-BR" dirty="0"/>
          </a:p>
          <a:p>
            <a:r>
              <a:rPr lang="pt-BR" dirty="0"/>
              <a:t>      students.ndim          # 3  dimension </a:t>
            </a:r>
          </a:p>
          <a:p>
            <a:r>
              <a:rPr lang="pt-BR" dirty="0"/>
              <a:t>      students.dtype         # int8   data type</a:t>
            </a:r>
          </a:p>
          <a:p>
            <a:r>
              <a:rPr lang="pt-BR" dirty="0"/>
              <a:t>      students.size            # 12   elements </a:t>
            </a:r>
          </a:p>
          <a:p>
            <a:r>
              <a:rPr lang="pt-BR" dirty="0"/>
              <a:t>      students.data           #&lt;memory at 0x00000210E597B5E0&gt;  memory location</a:t>
            </a:r>
          </a:p>
          <a:p>
            <a:r>
              <a:rPr lang="pt-BR" dirty="0"/>
              <a:t>      students.itemsize     #1</a:t>
            </a:r>
          </a:p>
        </p:txBody>
      </p:sp>
    </p:spTree>
    <p:extLst>
      <p:ext uri="{BB962C8B-B14F-4D97-AF65-F5344CB8AC3E}">
        <p14:creationId xmlns:p14="http://schemas.microsoft.com/office/powerpoint/2010/main" val="3767931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794878"/>
            <a:ext cx="548700" cy="393600"/>
          </a:xfrm>
        </p:spPr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34DDFC-2EE7-4013-8B7C-8F4C64387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450" y="1329449"/>
            <a:ext cx="3696610" cy="292272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A2CD687-09CA-454F-B86B-F0C30975E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200" y="1755848"/>
            <a:ext cx="1374801" cy="143490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9394F2A-8C23-4BE6-8147-8EAACA8609ED}"/>
              </a:ext>
            </a:extLst>
          </p:cNvPr>
          <p:cNvSpPr/>
          <p:nvPr/>
        </p:nvSpPr>
        <p:spPr>
          <a:xfrm>
            <a:off x="2190520" y="83350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/>
              <a:t>Arithmetic operators: elementwise application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A89A86-CCDE-48D8-8469-CF81D35D1852}"/>
              </a:ext>
            </a:extLst>
          </p:cNvPr>
          <p:cNvSpPr txBox="1"/>
          <p:nvPr/>
        </p:nvSpPr>
        <p:spPr>
          <a:xfrm>
            <a:off x="6780200" y="1379765"/>
            <a:ext cx="137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31048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794878"/>
            <a:ext cx="548700" cy="393600"/>
          </a:xfrm>
        </p:spPr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2FC292-727F-49F1-8D48-E3D4BBA73FC0}"/>
              </a:ext>
            </a:extLst>
          </p:cNvPr>
          <p:cNvSpPr txBox="1"/>
          <p:nvPr/>
        </p:nvSpPr>
        <p:spPr>
          <a:xfrm>
            <a:off x="1391084" y="638789"/>
            <a:ext cx="504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Be careful with data types 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CCB03CE-26D6-4320-AC6C-0161A64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84" y="1204656"/>
            <a:ext cx="4850053" cy="114585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4D35133-FA41-43B3-BC78-AEBD915885C2}"/>
              </a:ext>
            </a:extLst>
          </p:cNvPr>
          <p:cNvSpPr/>
          <p:nvPr/>
        </p:nvSpPr>
        <p:spPr>
          <a:xfrm>
            <a:off x="4490695" y="553630"/>
            <a:ext cx="4104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https://numpy.org/devdocs/user/basics.types.html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C0721AB-D3D2-474E-9B0F-E354E6410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084" y="2377198"/>
            <a:ext cx="5961641" cy="17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9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794878"/>
            <a:ext cx="548700" cy="393600"/>
          </a:xfrm>
        </p:spPr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3B46C7-2B5C-48D0-ABCB-CF6E0B9D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22" y="492782"/>
            <a:ext cx="6448984" cy="38905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6FDF48-85F6-4911-A030-F35D559C5881}"/>
              </a:ext>
            </a:extLst>
          </p:cNvPr>
          <p:cNvSpPr txBox="1"/>
          <p:nvPr/>
        </p:nvSpPr>
        <p:spPr>
          <a:xfrm>
            <a:off x="2977118" y="253979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Array broadcasting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A178005-E467-40FC-B959-30B79C00E8E7}"/>
              </a:ext>
            </a:extLst>
          </p:cNvPr>
          <p:cNvSpPr/>
          <p:nvPr/>
        </p:nvSpPr>
        <p:spPr>
          <a:xfrm>
            <a:off x="2325823" y="4137668"/>
            <a:ext cx="63530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https://numpy.org/doc/stable/user/basics.broadcasting.html#:~:text=The%20term%20broadcasting%20describes%20how,that%20they%20have%20compatible%20shapes.</a:t>
            </a:r>
          </a:p>
        </p:txBody>
      </p:sp>
    </p:spTree>
    <p:extLst>
      <p:ext uri="{BB962C8B-B14F-4D97-AF65-F5344CB8AC3E}">
        <p14:creationId xmlns:p14="http://schemas.microsoft.com/office/powerpoint/2010/main" val="3163707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lysses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4329</TotalTime>
  <Words>493</Words>
  <Application>Microsoft Office PowerPoint</Application>
  <PresentationFormat>Apresentação no Ecrã (16:9)</PresentationFormat>
  <Paragraphs>107</Paragraphs>
  <Slides>23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23</vt:i4>
      </vt:variant>
    </vt:vector>
  </HeadingPairs>
  <TitlesOfParts>
    <vt:vector size="31" baseType="lpstr">
      <vt:lpstr>Calibri</vt:lpstr>
      <vt:lpstr>Wingdings 2</vt:lpstr>
      <vt:lpstr>Arial</vt:lpstr>
      <vt:lpstr>Calibri Light</vt:lpstr>
      <vt:lpstr>Nunito Sans</vt:lpstr>
      <vt:lpstr>Georgia</vt:lpstr>
      <vt:lpstr>Ulysses template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Joseanne cristina Ocroch viana</dc:creator>
  <cp:lastModifiedBy>Joseanne Cristina Viana</cp:lastModifiedBy>
  <cp:revision>110</cp:revision>
  <dcterms:created xsi:type="dcterms:W3CDTF">2020-10-12T17:51:57Z</dcterms:created>
  <dcterms:modified xsi:type="dcterms:W3CDTF">2020-11-04T07:56:03Z</dcterms:modified>
</cp:coreProperties>
</file>